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52572" autoAdjust="0"/>
  </p:normalViewPr>
  <p:slideViewPr>
    <p:cSldViewPr snapToGrid="0">
      <p:cViewPr>
        <p:scale>
          <a:sx n="64" d="100"/>
          <a:sy n="64" d="100"/>
        </p:scale>
        <p:origin x="909"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C682-4818-4356-8752-2810FEFF6B1C}"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36A3A550-54B5-45E8-9E29-CC51E38476D9}">
      <dgm:prSet/>
      <dgm:spPr/>
      <dgm:t>
        <a:bodyPr/>
        <a:lstStyle/>
        <a:p>
          <a:r>
            <a:rPr lang="en-CA"/>
            <a:t>Short staffing</a:t>
          </a:r>
          <a:endParaRPr lang="en-US"/>
        </a:p>
      </dgm:t>
    </dgm:pt>
    <dgm:pt modelId="{FE69051C-6AAC-4F6E-99B5-43D093904E4A}" type="parTrans" cxnId="{8ADE3BB6-4AE8-47CF-80A3-F4E3BEFDF2BC}">
      <dgm:prSet/>
      <dgm:spPr/>
      <dgm:t>
        <a:bodyPr/>
        <a:lstStyle/>
        <a:p>
          <a:endParaRPr lang="en-US"/>
        </a:p>
      </dgm:t>
    </dgm:pt>
    <dgm:pt modelId="{9A4802F6-CE3C-482E-9659-5362C13E345D}" type="sibTrans" cxnId="{8ADE3BB6-4AE8-47CF-80A3-F4E3BEFDF2BC}">
      <dgm:prSet/>
      <dgm:spPr/>
      <dgm:t>
        <a:bodyPr/>
        <a:lstStyle/>
        <a:p>
          <a:endParaRPr lang="en-US"/>
        </a:p>
      </dgm:t>
    </dgm:pt>
    <dgm:pt modelId="{AB425C2D-4A16-495F-A2D4-AD0A5AF17E1D}">
      <dgm:prSet/>
      <dgm:spPr/>
      <dgm:t>
        <a:bodyPr/>
        <a:lstStyle/>
        <a:p>
          <a:r>
            <a:rPr lang="en-CA"/>
            <a:t>Higher demand</a:t>
          </a:r>
          <a:endParaRPr lang="en-US"/>
        </a:p>
      </dgm:t>
    </dgm:pt>
    <dgm:pt modelId="{318FB535-3350-46F5-B99A-A9A691A99243}" type="parTrans" cxnId="{24C4F41F-C34E-4F02-BF88-43902A72EA55}">
      <dgm:prSet/>
      <dgm:spPr/>
      <dgm:t>
        <a:bodyPr/>
        <a:lstStyle/>
        <a:p>
          <a:endParaRPr lang="en-US"/>
        </a:p>
      </dgm:t>
    </dgm:pt>
    <dgm:pt modelId="{3EDF6928-E735-427F-B1F1-829E4C75ACFA}" type="sibTrans" cxnId="{24C4F41F-C34E-4F02-BF88-43902A72EA55}">
      <dgm:prSet/>
      <dgm:spPr/>
      <dgm:t>
        <a:bodyPr/>
        <a:lstStyle/>
        <a:p>
          <a:endParaRPr lang="en-US"/>
        </a:p>
      </dgm:t>
    </dgm:pt>
    <dgm:pt modelId="{6DDA31D0-958C-461D-8FAA-8758ECC0771E}">
      <dgm:prSet/>
      <dgm:spPr/>
      <dgm:t>
        <a:bodyPr/>
        <a:lstStyle/>
        <a:p>
          <a:r>
            <a:rPr lang="en-CA"/>
            <a:t>Stressful, draining job</a:t>
          </a:r>
          <a:endParaRPr lang="en-US"/>
        </a:p>
      </dgm:t>
    </dgm:pt>
    <dgm:pt modelId="{EBDCB299-ABD5-4C41-9A2F-AE1EEECD10A4}" type="parTrans" cxnId="{533C4AFD-3D0B-4355-8E4C-EDD1993CC0FB}">
      <dgm:prSet/>
      <dgm:spPr/>
      <dgm:t>
        <a:bodyPr/>
        <a:lstStyle/>
        <a:p>
          <a:endParaRPr lang="en-US"/>
        </a:p>
      </dgm:t>
    </dgm:pt>
    <dgm:pt modelId="{03231D06-B908-4284-98B9-279FD3174BD3}" type="sibTrans" cxnId="{533C4AFD-3D0B-4355-8E4C-EDD1993CC0FB}">
      <dgm:prSet/>
      <dgm:spPr/>
      <dgm:t>
        <a:bodyPr/>
        <a:lstStyle/>
        <a:p>
          <a:endParaRPr lang="en-US"/>
        </a:p>
      </dgm:t>
    </dgm:pt>
    <dgm:pt modelId="{53186CD7-4F16-4A42-A1AF-15140DD77490}">
      <dgm:prSet/>
      <dgm:spPr/>
      <dgm:t>
        <a:bodyPr/>
        <a:lstStyle/>
        <a:p>
          <a:r>
            <a:rPr lang="en-CA"/>
            <a:t>No support from management</a:t>
          </a:r>
          <a:endParaRPr lang="en-US"/>
        </a:p>
      </dgm:t>
    </dgm:pt>
    <dgm:pt modelId="{5407DB2C-4D0C-49FB-B6E7-F667B5EAC211}" type="parTrans" cxnId="{CC0174EA-A353-4EBA-9080-80D07ADD9CC0}">
      <dgm:prSet/>
      <dgm:spPr/>
      <dgm:t>
        <a:bodyPr/>
        <a:lstStyle/>
        <a:p>
          <a:endParaRPr lang="en-US"/>
        </a:p>
      </dgm:t>
    </dgm:pt>
    <dgm:pt modelId="{3E1D453D-73D1-478C-BFBF-18CCB21C5A02}" type="sibTrans" cxnId="{CC0174EA-A353-4EBA-9080-80D07ADD9CC0}">
      <dgm:prSet/>
      <dgm:spPr/>
      <dgm:t>
        <a:bodyPr/>
        <a:lstStyle/>
        <a:p>
          <a:endParaRPr lang="en-US"/>
        </a:p>
      </dgm:t>
    </dgm:pt>
    <dgm:pt modelId="{42CE9070-5ABD-4717-A45F-7A3E2DD8CFDE}">
      <dgm:prSet/>
      <dgm:spPr/>
      <dgm:t>
        <a:bodyPr/>
        <a:lstStyle/>
        <a:p>
          <a:r>
            <a:rPr lang="en-CA"/>
            <a:t>Unhappy work culture leading to people leaving </a:t>
          </a:r>
          <a:endParaRPr lang="en-US"/>
        </a:p>
      </dgm:t>
    </dgm:pt>
    <dgm:pt modelId="{E7B42BF1-62E2-4118-BC85-87FE0FD489F2}" type="parTrans" cxnId="{6DFB9876-28CF-40B8-90DB-0EB9506B89B8}">
      <dgm:prSet/>
      <dgm:spPr/>
      <dgm:t>
        <a:bodyPr/>
        <a:lstStyle/>
        <a:p>
          <a:endParaRPr lang="en-US"/>
        </a:p>
      </dgm:t>
    </dgm:pt>
    <dgm:pt modelId="{FCD3EAA5-1425-4782-850F-032C1139BEB9}" type="sibTrans" cxnId="{6DFB9876-28CF-40B8-90DB-0EB9506B89B8}">
      <dgm:prSet/>
      <dgm:spPr/>
      <dgm:t>
        <a:bodyPr/>
        <a:lstStyle/>
        <a:p>
          <a:endParaRPr lang="en-US"/>
        </a:p>
      </dgm:t>
    </dgm:pt>
    <dgm:pt modelId="{3271F394-0DA7-4D68-AE49-81692E0B723D}" type="pres">
      <dgm:prSet presAssocID="{AD3CC682-4818-4356-8752-2810FEFF6B1C}" presName="outerComposite" presStyleCnt="0">
        <dgm:presLayoutVars>
          <dgm:chMax val="5"/>
          <dgm:dir/>
          <dgm:resizeHandles val="exact"/>
        </dgm:presLayoutVars>
      </dgm:prSet>
      <dgm:spPr/>
    </dgm:pt>
    <dgm:pt modelId="{E6553994-150A-4903-AF7F-7823B09D3985}" type="pres">
      <dgm:prSet presAssocID="{AD3CC682-4818-4356-8752-2810FEFF6B1C}" presName="dummyMaxCanvas" presStyleCnt="0">
        <dgm:presLayoutVars/>
      </dgm:prSet>
      <dgm:spPr/>
    </dgm:pt>
    <dgm:pt modelId="{761E7A94-59D8-44D8-A8A7-865A0CFD5CD6}" type="pres">
      <dgm:prSet presAssocID="{AD3CC682-4818-4356-8752-2810FEFF6B1C}" presName="FiveNodes_1" presStyleLbl="node1" presStyleIdx="0" presStyleCnt="5">
        <dgm:presLayoutVars>
          <dgm:bulletEnabled val="1"/>
        </dgm:presLayoutVars>
      </dgm:prSet>
      <dgm:spPr/>
    </dgm:pt>
    <dgm:pt modelId="{6144D00B-8CB8-4456-915E-AD347464AC88}" type="pres">
      <dgm:prSet presAssocID="{AD3CC682-4818-4356-8752-2810FEFF6B1C}" presName="FiveNodes_2" presStyleLbl="node1" presStyleIdx="1" presStyleCnt="5">
        <dgm:presLayoutVars>
          <dgm:bulletEnabled val="1"/>
        </dgm:presLayoutVars>
      </dgm:prSet>
      <dgm:spPr/>
    </dgm:pt>
    <dgm:pt modelId="{75497C85-AF8D-46A5-A138-3F3F99242470}" type="pres">
      <dgm:prSet presAssocID="{AD3CC682-4818-4356-8752-2810FEFF6B1C}" presName="FiveNodes_3" presStyleLbl="node1" presStyleIdx="2" presStyleCnt="5">
        <dgm:presLayoutVars>
          <dgm:bulletEnabled val="1"/>
        </dgm:presLayoutVars>
      </dgm:prSet>
      <dgm:spPr/>
    </dgm:pt>
    <dgm:pt modelId="{37702D5F-83E6-476D-9AF3-83E2BF2A1BEF}" type="pres">
      <dgm:prSet presAssocID="{AD3CC682-4818-4356-8752-2810FEFF6B1C}" presName="FiveNodes_4" presStyleLbl="node1" presStyleIdx="3" presStyleCnt="5">
        <dgm:presLayoutVars>
          <dgm:bulletEnabled val="1"/>
        </dgm:presLayoutVars>
      </dgm:prSet>
      <dgm:spPr/>
    </dgm:pt>
    <dgm:pt modelId="{F9ED2CF5-14CB-4A4B-9A06-8EB72BC015BC}" type="pres">
      <dgm:prSet presAssocID="{AD3CC682-4818-4356-8752-2810FEFF6B1C}" presName="FiveNodes_5" presStyleLbl="node1" presStyleIdx="4" presStyleCnt="5">
        <dgm:presLayoutVars>
          <dgm:bulletEnabled val="1"/>
        </dgm:presLayoutVars>
      </dgm:prSet>
      <dgm:spPr/>
    </dgm:pt>
    <dgm:pt modelId="{5C975C46-D693-488B-9D78-4829C79EABBA}" type="pres">
      <dgm:prSet presAssocID="{AD3CC682-4818-4356-8752-2810FEFF6B1C}" presName="FiveConn_1-2" presStyleLbl="fgAccFollowNode1" presStyleIdx="0" presStyleCnt="4">
        <dgm:presLayoutVars>
          <dgm:bulletEnabled val="1"/>
        </dgm:presLayoutVars>
      </dgm:prSet>
      <dgm:spPr/>
    </dgm:pt>
    <dgm:pt modelId="{40E9D554-A831-40D2-AF56-8A87A6B6C636}" type="pres">
      <dgm:prSet presAssocID="{AD3CC682-4818-4356-8752-2810FEFF6B1C}" presName="FiveConn_2-3" presStyleLbl="fgAccFollowNode1" presStyleIdx="1" presStyleCnt="4">
        <dgm:presLayoutVars>
          <dgm:bulletEnabled val="1"/>
        </dgm:presLayoutVars>
      </dgm:prSet>
      <dgm:spPr/>
    </dgm:pt>
    <dgm:pt modelId="{584A51F2-3FC4-408F-8FF7-3E919AA4785A}" type="pres">
      <dgm:prSet presAssocID="{AD3CC682-4818-4356-8752-2810FEFF6B1C}" presName="FiveConn_3-4" presStyleLbl="fgAccFollowNode1" presStyleIdx="2" presStyleCnt="4">
        <dgm:presLayoutVars>
          <dgm:bulletEnabled val="1"/>
        </dgm:presLayoutVars>
      </dgm:prSet>
      <dgm:spPr/>
    </dgm:pt>
    <dgm:pt modelId="{B78809C8-418F-4A16-AA16-EE6608DB2FA9}" type="pres">
      <dgm:prSet presAssocID="{AD3CC682-4818-4356-8752-2810FEFF6B1C}" presName="FiveConn_4-5" presStyleLbl="fgAccFollowNode1" presStyleIdx="3" presStyleCnt="4">
        <dgm:presLayoutVars>
          <dgm:bulletEnabled val="1"/>
        </dgm:presLayoutVars>
      </dgm:prSet>
      <dgm:spPr/>
    </dgm:pt>
    <dgm:pt modelId="{094D4025-F09A-4664-AA6F-DDEF5141CB98}" type="pres">
      <dgm:prSet presAssocID="{AD3CC682-4818-4356-8752-2810FEFF6B1C}" presName="FiveNodes_1_text" presStyleLbl="node1" presStyleIdx="4" presStyleCnt="5">
        <dgm:presLayoutVars>
          <dgm:bulletEnabled val="1"/>
        </dgm:presLayoutVars>
      </dgm:prSet>
      <dgm:spPr/>
    </dgm:pt>
    <dgm:pt modelId="{9A89FC30-2D61-429D-88D4-877915E4DDDA}" type="pres">
      <dgm:prSet presAssocID="{AD3CC682-4818-4356-8752-2810FEFF6B1C}" presName="FiveNodes_2_text" presStyleLbl="node1" presStyleIdx="4" presStyleCnt="5">
        <dgm:presLayoutVars>
          <dgm:bulletEnabled val="1"/>
        </dgm:presLayoutVars>
      </dgm:prSet>
      <dgm:spPr/>
    </dgm:pt>
    <dgm:pt modelId="{75A7F6F0-7E75-4FBD-8920-B89888D05A5E}" type="pres">
      <dgm:prSet presAssocID="{AD3CC682-4818-4356-8752-2810FEFF6B1C}" presName="FiveNodes_3_text" presStyleLbl="node1" presStyleIdx="4" presStyleCnt="5">
        <dgm:presLayoutVars>
          <dgm:bulletEnabled val="1"/>
        </dgm:presLayoutVars>
      </dgm:prSet>
      <dgm:spPr/>
    </dgm:pt>
    <dgm:pt modelId="{4447EA11-A735-40BE-9FEF-CF10FF34DE56}" type="pres">
      <dgm:prSet presAssocID="{AD3CC682-4818-4356-8752-2810FEFF6B1C}" presName="FiveNodes_4_text" presStyleLbl="node1" presStyleIdx="4" presStyleCnt="5">
        <dgm:presLayoutVars>
          <dgm:bulletEnabled val="1"/>
        </dgm:presLayoutVars>
      </dgm:prSet>
      <dgm:spPr/>
    </dgm:pt>
    <dgm:pt modelId="{559AD9E1-94B6-4EAB-85A0-AA1DEAD3AE74}" type="pres">
      <dgm:prSet presAssocID="{AD3CC682-4818-4356-8752-2810FEFF6B1C}" presName="FiveNodes_5_text" presStyleLbl="node1" presStyleIdx="4" presStyleCnt="5">
        <dgm:presLayoutVars>
          <dgm:bulletEnabled val="1"/>
        </dgm:presLayoutVars>
      </dgm:prSet>
      <dgm:spPr/>
    </dgm:pt>
  </dgm:ptLst>
  <dgm:cxnLst>
    <dgm:cxn modelId="{445FDE0E-D12D-4EA6-B7A6-F546B03041AF}" type="presOf" srcId="{42CE9070-5ABD-4717-A45F-7A3E2DD8CFDE}" destId="{F9ED2CF5-14CB-4A4B-9A06-8EB72BC015BC}" srcOrd="0" destOrd="0" presId="urn:microsoft.com/office/officeart/2005/8/layout/vProcess5"/>
    <dgm:cxn modelId="{24C4F41F-C34E-4F02-BF88-43902A72EA55}" srcId="{AD3CC682-4818-4356-8752-2810FEFF6B1C}" destId="{AB425C2D-4A16-495F-A2D4-AD0A5AF17E1D}" srcOrd="1" destOrd="0" parTransId="{318FB535-3350-46F5-B99A-A9A691A99243}" sibTransId="{3EDF6928-E735-427F-B1F1-829E4C75ACFA}"/>
    <dgm:cxn modelId="{1C5B8223-9686-4754-B67C-DA83946260F7}" type="presOf" srcId="{6DDA31D0-958C-461D-8FAA-8758ECC0771E}" destId="{75497C85-AF8D-46A5-A138-3F3F99242470}" srcOrd="0" destOrd="0" presId="urn:microsoft.com/office/officeart/2005/8/layout/vProcess5"/>
    <dgm:cxn modelId="{68EC4E2D-D96A-4F34-A294-2EE55B5A7EB4}" type="presOf" srcId="{3E1D453D-73D1-478C-BFBF-18CCB21C5A02}" destId="{B78809C8-418F-4A16-AA16-EE6608DB2FA9}" srcOrd="0" destOrd="0" presId="urn:microsoft.com/office/officeart/2005/8/layout/vProcess5"/>
    <dgm:cxn modelId="{ECEA8849-B21D-4F16-AB3B-FE54FC6ADDBB}" type="presOf" srcId="{AB425C2D-4A16-495F-A2D4-AD0A5AF17E1D}" destId="{9A89FC30-2D61-429D-88D4-877915E4DDDA}" srcOrd="1" destOrd="0" presId="urn:microsoft.com/office/officeart/2005/8/layout/vProcess5"/>
    <dgm:cxn modelId="{B9C4CA70-7E57-4663-89B8-9E2E02C47E52}" type="presOf" srcId="{03231D06-B908-4284-98B9-279FD3174BD3}" destId="{584A51F2-3FC4-408F-8FF7-3E919AA4785A}" srcOrd="0" destOrd="0" presId="urn:microsoft.com/office/officeart/2005/8/layout/vProcess5"/>
    <dgm:cxn modelId="{EC844856-E14E-463B-8243-AFF565EA467E}" type="presOf" srcId="{6DDA31D0-958C-461D-8FAA-8758ECC0771E}" destId="{75A7F6F0-7E75-4FBD-8920-B89888D05A5E}" srcOrd="1" destOrd="0" presId="urn:microsoft.com/office/officeart/2005/8/layout/vProcess5"/>
    <dgm:cxn modelId="{6DFB9876-28CF-40B8-90DB-0EB9506B89B8}" srcId="{AD3CC682-4818-4356-8752-2810FEFF6B1C}" destId="{42CE9070-5ABD-4717-A45F-7A3E2DD8CFDE}" srcOrd="4" destOrd="0" parTransId="{E7B42BF1-62E2-4118-BC85-87FE0FD489F2}" sibTransId="{FCD3EAA5-1425-4782-850F-032C1139BEB9}"/>
    <dgm:cxn modelId="{27F25C78-D30B-4B63-A54C-CC67E1033992}" type="presOf" srcId="{53186CD7-4F16-4A42-A1AF-15140DD77490}" destId="{4447EA11-A735-40BE-9FEF-CF10FF34DE56}" srcOrd="1" destOrd="0" presId="urn:microsoft.com/office/officeart/2005/8/layout/vProcess5"/>
    <dgm:cxn modelId="{6E8AAD78-DA40-44E9-A09A-AB544FBA38C0}" type="presOf" srcId="{36A3A550-54B5-45E8-9E29-CC51E38476D9}" destId="{761E7A94-59D8-44D8-A8A7-865A0CFD5CD6}" srcOrd="0" destOrd="0" presId="urn:microsoft.com/office/officeart/2005/8/layout/vProcess5"/>
    <dgm:cxn modelId="{68DAD07C-8D23-42BD-84E2-99E30A9082C5}" type="presOf" srcId="{53186CD7-4F16-4A42-A1AF-15140DD77490}" destId="{37702D5F-83E6-476D-9AF3-83E2BF2A1BEF}" srcOrd="0" destOrd="0" presId="urn:microsoft.com/office/officeart/2005/8/layout/vProcess5"/>
    <dgm:cxn modelId="{D125D68C-1FDA-4B75-B9A3-D321621A1582}" type="presOf" srcId="{AD3CC682-4818-4356-8752-2810FEFF6B1C}" destId="{3271F394-0DA7-4D68-AE49-81692E0B723D}" srcOrd="0" destOrd="0" presId="urn:microsoft.com/office/officeart/2005/8/layout/vProcess5"/>
    <dgm:cxn modelId="{87AB1F94-561C-4ABC-A097-922C580130A4}" type="presOf" srcId="{3EDF6928-E735-427F-B1F1-829E4C75ACFA}" destId="{40E9D554-A831-40D2-AF56-8A87A6B6C636}" srcOrd="0" destOrd="0" presId="urn:microsoft.com/office/officeart/2005/8/layout/vProcess5"/>
    <dgm:cxn modelId="{B5D3A09E-9B77-4A3A-BF4B-667A770F9849}" type="presOf" srcId="{9A4802F6-CE3C-482E-9659-5362C13E345D}" destId="{5C975C46-D693-488B-9D78-4829C79EABBA}" srcOrd="0" destOrd="0" presId="urn:microsoft.com/office/officeart/2005/8/layout/vProcess5"/>
    <dgm:cxn modelId="{3EBC6EB3-DF2F-4A05-B3E7-CE3413D87AFB}" type="presOf" srcId="{36A3A550-54B5-45E8-9E29-CC51E38476D9}" destId="{094D4025-F09A-4664-AA6F-DDEF5141CB98}" srcOrd="1" destOrd="0" presId="urn:microsoft.com/office/officeart/2005/8/layout/vProcess5"/>
    <dgm:cxn modelId="{8ADE3BB6-4AE8-47CF-80A3-F4E3BEFDF2BC}" srcId="{AD3CC682-4818-4356-8752-2810FEFF6B1C}" destId="{36A3A550-54B5-45E8-9E29-CC51E38476D9}" srcOrd="0" destOrd="0" parTransId="{FE69051C-6AAC-4F6E-99B5-43D093904E4A}" sibTransId="{9A4802F6-CE3C-482E-9659-5362C13E345D}"/>
    <dgm:cxn modelId="{43974CBD-68D7-4A1B-B58D-6E622B383E7F}" type="presOf" srcId="{42CE9070-5ABD-4717-A45F-7A3E2DD8CFDE}" destId="{559AD9E1-94B6-4EAB-85A0-AA1DEAD3AE74}" srcOrd="1" destOrd="0" presId="urn:microsoft.com/office/officeart/2005/8/layout/vProcess5"/>
    <dgm:cxn modelId="{ACBF83C3-051E-4BCF-8988-B36D2527BFBA}" type="presOf" srcId="{AB425C2D-4A16-495F-A2D4-AD0A5AF17E1D}" destId="{6144D00B-8CB8-4456-915E-AD347464AC88}" srcOrd="0" destOrd="0" presId="urn:microsoft.com/office/officeart/2005/8/layout/vProcess5"/>
    <dgm:cxn modelId="{CC0174EA-A353-4EBA-9080-80D07ADD9CC0}" srcId="{AD3CC682-4818-4356-8752-2810FEFF6B1C}" destId="{53186CD7-4F16-4A42-A1AF-15140DD77490}" srcOrd="3" destOrd="0" parTransId="{5407DB2C-4D0C-49FB-B6E7-F667B5EAC211}" sibTransId="{3E1D453D-73D1-478C-BFBF-18CCB21C5A02}"/>
    <dgm:cxn modelId="{533C4AFD-3D0B-4355-8E4C-EDD1993CC0FB}" srcId="{AD3CC682-4818-4356-8752-2810FEFF6B1C}" destId="{6DDA31D0-958C-461D-8FAA-8758ECC0771E}" srcOrd="2" destOrd="0" parTransId="{EBDCB299-ABD5-4C41-9A2F-AE1EEECD10A4}" sibTransId="{03231D06-B908-4284-98B9-279FD3174BD3}"/>
    <dgm:cxn modelId="{5AC4B16C-727A-49C1-91D3-D7C5403A8493}" type="presParOf" srcId="{3271F394-0DA7-4D68-AE49-81692E0B723D}" destId="{E6553994-150A-4903-AF7F-7823B09D3985}" srcOrd="0" destOrd="0" presId="urn:microsoft.com/office/officeart/2005/8/layout/vProcess5"/>
    <dgm:cxn modelId="{9D0E011B-B9B4-4527-86EC-3E0EFEECE5DB}" type="presParOf" srcId="{3271F394-0DA7-4D68-AE49-81692E0B723D}" destId="{761E7A94-59D8-44D8-A8A7-865A0CFD5CD6}" srcOrd="1" destOrd="0" presId="urn:microsoft.com/office/officeart/2005/8/layout/vProcess5"/>
    <dgm:cxn modelId="{46A65A06-F1CC-4793-ABFD-F6341F904825}" type="presParOf" srcId="{3271F394-0DA7-4D68-AE49-81692E0B723D}" destId="{6144D00B-8CB8-4456-915E-AD347464AC88}" srcOrd="2" destOrd="0" presId="urn:microsoft.com/office/officeart/2005/8/layout/vProcess5"/>
    <dgm:cxn modelId="{F61FD386-F918-478B-B6B5-360A4D739364}" type="presParOf" srcId="{3271F394-0DA7-4D68-AE49-81692E0B723D}" destId="{75497C85-AF8D-46A5-A138-3F3F99242470}" srcOrd="3" destOrd="0" presId="urn:microsoft.com/office/officeart/2005/8/layout/vProcess5"/>
    <dgm:cxn modelId="{58942732-A04B-49CD-8B78-73C46C025298}" type="presParOf" srcId="{3271F394-0DA7-4D68-AE49-81692E0B723D}" destId="{37702D5F-83E6-476D-9AF3-83E2BF2A1BEF}" srcOrd="4" destOrd="0" presId="urn:microsoft.com/office/officeart/2005/8/layout/vProcess5"/>
    <dgm:cxn modelId="{9E4EC0A9-65D2-4186-BD82-C478DD4D96BF}" type="presParOf" srcId="{3271F394-0DA7-4D68-AE49-81692E0B723D}" destId="{F9ED2CF5-14CB-4A4B-9A06-8EB72BC015BC}" srcOrd="5" destOrd="0" presId="urn:microsoft.com/office/officeart/2005/8/layout/vProcess5"/>
    <dgm:cxn modelId="{34FDEAE7-E36C-45BA-893D-C455EA5BB15C}" type="presParOf" srcId="{3271F394-0DA7-4D68-AE49-81692E0B723D}" destId="{5C975C46-D693-488B-9D78-4829C79EABBA}" srcOrd="6" destOrd="0" presId="urn:microsoft.com/office/officeart/2005/8/layout/vProcess5"/>
    <dgm:cxn modelId="{CD9E4D55-C8B5-428D-A8D2-B995CE8DC913}" type="presParOf" srcId="{3271F394-0DA7-4D68-AE49-81692E0B723D}" destId="{40E9D554-A831-40D2-AF56-8A87A6B6C636}" srcOrd="7" destOrd="0" presId="urn:microsoft.com/office/officeart/2005/8/layout/vProcess5"/>
    <dgm:cxn modelId="{E1C5F518-C317-42CF-9185-CC82FC57A1EF}" type="presParOf" srcId="{3271F394-0DA7-4D68-AE49-81692E0B723D}" destId="{584A51F2-3FC4-408F-8FF7-3E919AA4785A}" srcOrd="8" destOrd="0" presId="urn:microsoft.com/office/officeart/2005/8/layout/vProcess5"/>
    <dgm:cxn modelId="{07AE1712-6004-447F-813E-C16328C3B55C}" type="presParOf" srcId="{3271F394-0DA7-4D68-AE49-81692E0B723D}" destId="{B78809C8-418F-4A16-AA16-EE6608DB2FA9}" srcOrd="9" destOrd="0" presId="urn:microsoft.com/office/officeart/2005/8/layout/vProcess5"/>
    <dgm:cxn modelId="{6F313F86-84B1-4B47-B5BF-A2D592C7F3DE}" type="presParOf" srcId="{3271F394-0DA7-4D68-AE49-81692E0B723D}" destId="{094D4025-F09A-4664-AA6F-DDEF5141CB98}" srcOrd="10" destOrd="0" presId="urn:microsoft.com/office/officeart/2005/8/layout/vProcess5"/>
    <dgm:cxn modelId="{6A93A625-9B12-4EA6-BF19-90CB5D9239EA}" type="presParOf" srcId="{3271F394-0DA7-4D68-AE49-81692E0B723D}" destId="{9A89FC30-2D61-429D-88D4-877915E4DDDA}" srcOrd="11" destOrd="0" presId="urn:microsoft.com/office/officeart/2005/8/layout/vProcess5"/>
    <dgm:cxn modelId="{50B94B3D-E7AA-43F2-9EC5-583AA238DF8E}" type="presParOf" srcId="{3271F394-0DA7-4D68-AE49-81692E0B723D}" destId="{75A7F6F0-7E75-4FBD-8920-B89888D05A5E}" srcOrd="12" destOrd="0" presId="urn:microsoft.com/office/officeart/2005/8/layout/vProcess5"/>
    <dgm:cxn modelId="{617F5D6B-2489-4BEA-918C-00D12392A39C}" type="presParOf" srcId="{3271F394-0DA7-4D68-AE49-81692E0B723D}" destId="{4447EA11-A735-40BE-9FEF-CF10FF34DE56}" srcOrd="13" destOrd="0" presId="urn:microsoft.com/office/officeart/2005/8/layout/vProcess5"/>
    <dgm:cxn modelId="{603C27E1-D8C8-4619-BDCF-19F4ABEC728A}" type="presParOf" srcId="{3271F394-0DA7-4D68-AE49-81692E0B723D}" destId="{559AD9E1-94B6-4EAB-85A0-AA1DEAD3AE74}"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E7A94-59D8-44D8-A8A7-865A0CFD5CD6}">
      <dsp:nvSpPr>
        <dsp:cNvPr id="0" name=""/>
        <dsp:cNvSpPr/>
      </dsp:nvSpPr>
      <dsp:spPr>
        <a:xfrm>
          <a:off x="0" y="0"/>
          <a:ext cx="5039803" cy="867632"/>
        </a:xfrm>
        <a:prstGeom prst="roundRect">
          <a:avLst>
            <a:gd name="adj" fmla="val 1000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Short staffing</a:t>
          </a:r>
          <a:endParaRPr lang="en-US" sz="2200" kern="1200"/>
        </a:p>
      </dsp:txBody>
      <dsp:txXfrm>
        <a:off x="25412" y="25412"/>
        <a:ext cx="4002046" cy="816808"/>
      </dsp:txXfrm>
    </dsp:sp>
    <dsp:sp modelId="{6144D00B-8CB8-4456-915E-AD347464AC88}">
      <dsp:nvSpPr>
        <dsp:cNvPr id="0" name=""/>
        <dsp:cNvSpPr/>
      </dsp:nvSpPr>
      <dsp:spPr>
        <a:xfrm>
          <a:off x="376348" y="988137"/>
          <a:ext cx="5039803" cy="867632"/>
        </a:xfrm>
        <a:prstGeom prst="roundRect">
          <a:avLst>
            <a:gd name="adj" fmla="val 1000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Higher demand</a:t>
          </a:r>
          <a:endParaRPr lang="en-US" sz="2200" kern="1200"/>
        </a:p>
      </dsp:txBody>
      <dsp:txXfrm>
        <a:off x="401760" y="1013549"/>
        <a:ext cx="4048668" cy="816808"/>
      </dsp:txXfrm>
    </dsp:sp>
    <dsp:sp modelId="{75497C85-AF8D-46A5-A138-3F3F99242470}">
      <dsp:nvSpPr>
        <dsp:cNvPr id="0" name=""/>
        <dsp:cNvSpPr/>
      </dsp:nvSpPr>
      <dsp:spPr>
        <a:xfrm>
          <a:off x="752697" y="1976274"/>
          <a:ext cx="5039803" cy="867632"/>
        </a:xfrm>
        <a:prstGeom prst="roundRect">
          <a:avLst>
            <a:gd name="adj" fmla="val 1000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Stressful, draining job</a:t>
          </a:r>
          <a:endParaRPr lang="en-US" sz="2200" kern="1200"/>
        </a:p>
      </dsp:txBody>
      <dsp:txXfrm>
        <a:off x="778109" y="2001686"/>
        <a:ext cx="4048668" cy="816808"/>
      </dsp:txXfrm>
    </dsp:sp>
    <dsp:sp modelId="{37702D5F-83E6-476D-9AF3-83E2BF2A1BEF}">
      <dsp:nvSpPr>
        <dsp:cNvPr id="0" name=""/>
        <dsp:cNvSpPr/>
      </dsp:nvSpPr>
      <dsp:spPr>
        <a:xfrm>
          <a:off x="1129046" y="2964411"/>
          <a:ext cx="5039803" cy="867632"/>
        </a:xfrm>
        <a:prstGeom prst="roundRect">
          <a:avLst>
            <a:gd name="adj" fmla="val 1000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No support from management</a:t>
          </a:r>
          <a:endParaRPr lang="en-US" sz="2200" kern="1200"/>
        </a:p>
      </dsp:txBody>
      <dsp:txXfrm>
        <a:off x="1154458" y="2989823"/>
        <a:ext cx="4048668" cy="816808"/>
      </dsp:txXfrm>
    </dsp:sp>
    <dsp:sp modelId="{F9ED2CF5-14CB-4A4B-9A06-8EB72BC015BC}">
      <dsp:nvSpPr>
        <dsp:cNvPr id="0" name=""/>
        <dsp:cNvSpPr/>
      </dsp:nvSpPr>
      <dsp:spPr>
        <a:xfrm>
          <a:off x="1505395" y="3952549"/>
          <a:ext cx="5039803" cy="867632"/>
        </a:xfrm>
        <a:prstGeom prst="roundRect">
          <a:avLst>
            <a:gd name="adj" fmla="val 1000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Unhappy work culture leading to people leaving </a:t>
          </a:r>
          <a:endParaRPr lang="en-US" sz="2200" kern="1200"/>
        </a:p>
      </dsp:txBody>
      <dsp:txXfrm>
        <a:off x="1530807" y="3977961"/>
        <a:ext cx="4048668" cy="816808"/>
      </dsp:txXfrm>
    </dsp:sp>
    <dsp:sp modelId="{5C975C46-D693-488B-9D78-4829C79EABBA}">
      <dsp:nvSpPr>
        <dsp:cNvPr id="0" name=""/>
        <dsp:cNvSpPr/>
      </dsp:nvSpPr>
      <dsp:spPr>
        <a:xfrm>
          <a:off x="4475841" y="633853"/>
          <a:ext cx="563961" cy="56396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602732" y="633853"/>
        <a:ext cx="310179" cy="424381"/>
      </dsp:txXfrm>
    </dsp:sp>
    <dsp:sp modelId="{40E9D554-A831-40D2-AF56-8A87A6B6C636}">
      <dsp:nvSpPr>
        <dsp:cNvPr id="0" name=""/>
        <dsp:cNvSpPr/>
      </dsp:nvSpPr>
      <dsp:spPr>
        <a:xfrm>
          <a:off x="4852190" y="1621991"/>
          <a:ext cx="563961" cy="563961"/>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979081" y="1621991"/>
        <a:ext cx="310179" cy="424381"/>
      </dsp:txXfrm>
    </dsp:sp>
    <dsp:sp modelId="{584A51F2-3FC4-408F-8FF7-3E919AA4785A}">
      <dsp:nvSpPr>
        <dsp:cNvPr id="0" name=""/>
        <dsp:cNvSpPr/>
      </dsp:nvSpPr>
      <dsp:spPr>
        <a:xfrm>
          <a:off x="5228539" y="2595668"/>
          <a:ext cx="563961" cy="563961"/>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55430" y="2595668"/>
        <a:ext cx="310179" cy="424381"/>
      </dsp:txXfrm>
    </dsp:sp>
    <dsp:sp modelId="{B78809C8-418F-4A16-AA16-EE6608DB2FA9}">
      <dsp:nvSpPr>
        <dsp:cNvPr id="0" name=""/>
        <dsp:cNvSpPr/>
      </dsp:nvSpPr>
      <dsp:spPr>
        <a:xfrm>
          <a:off x="5604888" y="3593445"/>
          <a:ext cx="563961" cy="563961"/>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31779" y="3593445"/>
        <a:ext cx="310179" cy="4243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BBEE9-FB3F-49D6-875C-FBF37C6CB898}" type="datetimeFigureOut">
              <a:rPr lang="en-CA" smtClean="0"/>
              <a:t>2025-10-06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AA77-2165-4DD0-8A2C-BC57C911E066}" type="slidenum">
              <a:rPr lang="en-CA" smtClean="0"/>
              <a:t>‹#›</a:t>
            </a:fld>
            <a:endParaRPr lang="en-CA"/>
          </a:p>
        </p:txBody>
      </p:sp>
    </p:spTree>
    <p:extLst>
      <p:ext uri="{BB962C8B-B14F-4D97-AF65-F5344CB8AC3E}">
        <p14:creationId xmlns:p14="http://schemas.microsoft.com/office/powerpoint/2010/main" val="332674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 My name is Kelsey Phelan </a:t>
            </a:r>
          </a:p>
          <a:p>
            <a:endParaRPr lang="en-CA" dirty="0"/>
          </a:p>
          <a:p>
            <a:r>
              <a:rPr lang="en-CA" dirty="0"/>
              <a:t>today we are looking at Beyond the scan- preventing burnout in medical imaging.</a:t>
            </a:r>
          </a:p>
          <a:p>
            <a:endParaRPr lang="en-CA" dirty="0"/>
          </a:p>
          <a:p>
            <a:r>
              <a:rPr lang="en-CA" dirty="0"/>
              <a:t>Medical radiation technologists are a smaller group that are often forgotten – </a:t>
            </a:r>
          </a:p>
          <a:p>
            <a:endParaRPr lang="en-CA" dirty="0"/>
          </a:p>
          <a:p>
            <a:r>
              <a:rPr lang="en-CA" dirty="0"/>
              <a:t>we are often the first people to know someone has cancer or their condition has worsened but we can’t say anything we just smile and help the patient up and on their way and confirm we got what the dr needed</a:t>
            </a:r>
          </a:p>
          <a:p>
            <a:endParaRPr lang="en-CA" dirty="0"/>
          </a:p>
          <a:p>
            <a:r>
              <a:rPr lang="en-CA" dirty="0"/>
              <a:t>Mental health still has a stigma so many are still afraid to talk about it </a:t>
            </a:r>
          </a:p>
          <a:p>
            <a:endParaRPr lang="en-CA" dirty="0"/>
          </a:p>
          <a:p>
            <a:r>
              <a:rPr lang="en-CA" dirty="0"/>
              <a:t>Recent mental health surveys from the Canadian association of medical radiation technologists showed that 64% of MRTs are stressed all the time</a:t>
            </a:r>
          </a:p>
          <a:p>
            <a:endParaRPr lang="en-CA" dirty="0"/>
          </a:p>
        </p:txBody>
      </p:sp>
      <p:sp>
        <p:nvSpPr>
          <p:cNvPr id="4" name="Slide Number Placeholder 3"/>
          <p:cNvSpPr>
            <a:spLocks noGrp="1"/>
          </p:cNvSpPr>
          <p:nvPr>
            <p:ph type="sldNum" sz="quarter" idx="5"/>
          </p:nvPr>
        </p:nvSpPr>
        <p:spPr/>
        <p:txBody>
          <a:bodyPr/>
          <a:lstStyle/>
          <a:p>
            <a:fld id="{F9BEAA77-2165-4DD0-8A2C-BC57C911E066}" type="slidenum">
              <a:rPr lang="en-CA" smtClean="0"/>
              <a:t>1</a:t>
            </a:fld>
            <a:endParaRPr lang="en-CA"/>
          </a:p>
        </p:txBody>
      </p:sp>
    </p:spTree>
    <p:extLst>
      <p:ext uri="{BB962C8B-B14F-4D97-AF65-F5344CB8AC3E}">
        <p14:creationId xmlns:p14="http://schemas.microsoft.com/office/powerpoint/2010/main" val="153619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medical imaging departments are short staffed and have been for a long time</a:t>
            </a:r>
          </a:p>
          <a:p>
            <a:endParaRPr lang="en-CA" dirty="0"/>
          </a:p>
          <a:p>
            <a:r>
              <a:rPr lang="en-CA" dirty="0"/>
              <a:t>Many report having too much work for the number of people</a:t>
            </a:r>
          </a:p>
          <a:p>
            <a:endParaRPr lang="en-CA" dirty="0"/>
          </a:p>
          <a:p>
            <a:r>
              <a:rPr lang="en-CA" dirty="0"/>
              <a:t>The demand for imaging increases each year but the resources aren’t increasing to match the demand</a:t>
            </a:r>
          </a:p>
          <a:p>
            <a:endParaRPr lang="en-CA" dirty="0"/>
          </a:p>
          <a:p>
            <a:r>
              <a:rPr lang="en-CA" dirty="0"/>
              <a:t>It can be a mentally stressful job on the best of days. </a:t>
            </a:r>
          </a:p>
          <a:p>
            <a:endParaRPr lang="en-CA" dirty="0"/>
          </a:p>
          <a:p>
            <a:r>
              <a:rPr lang="en-CA" dirty="0"/>
              <a:t>COVID-19 made things worse and many departments have still not caught up </a:t>
            </a:r>
          </a:p>
          <a:p>
            <a:endParaRPr lang="en-CA" dirty="0"/>
          </a:p>
          <a:p>
            <a:r>
              <a:rPr lang="en-CA" dirty="0"/>
              <a:t>Staff feel more pressure to do more with less but report little support from management </a:t>
            </a:r>
          </a:p>
          <a:p>
            <a:endParaRPr lang="en-CA" dirty="0"/>
          </a:p>
          <a:p>
            <a:r>
              <a:rPr lang="en-CA" dirty="0"/>
              <a:t>Because of all of the above people are leaving the field which creates more stress on the people that are left</a:t>
            </a:r>
          </a:p>
          <a:p>
            <a:endParaRPr lang="en-CA" dirty="0"/>
          </a:p>
          <a:p>
            <a:r>
              <a:rPr lang="en-CA" dirty="0"/>
              <a:t>There is no one to replace them because there is a Canada wide shortage of medical radiation technologists</a:t>
            </a:r>
          </a:p>
          <a:p>
            <a:endParaRPr lang="en-CA" dirty="0"/>
          </a:p>
        </p:txBody>
      </p:sp>
      <p:sp>
        <p:nvSpPr>
          <p:cNvPr id="4" name="Slide Number Placeholder 3"/>
          <p:cNvSpPr>
            <a:spLocks noGrp="1"/>
          </p:cNvSpPr>
          <p:nvPr>
            <p:ph type="sldNum" sz="quarter" idx="5"/>
          </p:nvPr>
        </p:nvSpPr>
        <p:spPr/>
        <p:txBody>
          <a:bodyPr/>
          <a:lstStyle/>
          <a:p>
            <a:fld id="{F9BEAA77-2165-4DD0-8A2C-BC57C911E066}" type="slidenum">
              <a:rPr lang="en-CA" smtClean="0"/>
              <a:t>2</a:t>
            </a:fld>
            <a:endParaRPr lang="en-CA"/>
          </a:p>
        </p:txBody>
      </p:sp>
    </p:spTree>
    <p:extLst>
      <p:ext uri="{BB962C8B-B14F-4D97-AF65-F5344CB8AC3E}">
        <p14:creationId xmlns:p14="http://schemas.microsoft.com/office/powerpoint/2010/main" val="370212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the purpose of this assignment I will look at MRTs at the Queen Elizabeth Hospital. It is the largest hospital and has the widest variety of modalities, </a:t>
            </a:r>
            <a:r>
              <a:rPr lang="en-CA" dirty="0" err="1"/>
              <a:t>xray</a:t>
            </a:r>
            <a:r>
              <a:rPr lang="en-CA" dirty="0"/>
              <a:t>, CT, Mammography, MRI, Nuclear medicine and radiation therapy. </a:t>
            </a:r>
          </a:p>
          <a:p>
            <a:endParaRPr lang="en-CA" dirty="0"/>
          </a:p>
          <a:p>
            <a:r>
              <a:rPr lang="en-CA" dirty="0"/>
              <a:t>It will have the most resources and wide variety of people for the test group with hopes to expand to the other hospitals once things are successful  so that everyone gets the help they need </a:t>
            </a:r>
          </a:p>
        </p:txBody>
      </p:sp>
      <p:sp>
        <p:nvSpPr>
          <p:cNvPr id="4" name="Slide Number Placeholder 3"/>
          <p:cNvSpPr>
            <a:spLocks noGrp="1"/>
          </p:cNvSpPr>
          <p:nvPr>
            <p:ph type="sldNum" sz="quarter" idx="5"/>
          </p:nvPr>
        </p:nvSpPr>
        <p:spPr/>
        <p:txBody>
          <a:bodyPr/>
          <a:lstStyle/>
          <a:p>
            <a:fld id="{F9BEAA77-2165-4DD0-8A2C-BC57C911E066}" type="slidenum">
              <a:rPr lang="en-CA" smtClean="0"/>
              <a:t>3</a:t>
            </a:fld>
            <a:endParaRPr lang="en-CA"/>
          </a:p>
        </p:txBody>
      </p:sp>
    </p:spTree>
    <p:extLst>
      <p:ext uri="{BB962C8B-B14F-4D97-AF65-F5344CB8AC3E}">
        <p14:creationId xmlns:p14="http://schemas.microsoft.com/office/powerpoint/2010/main" val="65554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theory I will explore is Job Demands-Resources explains how high </a:t>
            </a:r>
            <a:r>
              <a:rPr lang="en-US" b="1" dirty="0"/>
              <a:t>job demands</a:t>
            </a:r>
            <a:r>
              <a:rPr lang="en-US" dirty="0"/>
              <a:t> (workload, time pressure, emotional labor) drain energy and predict exhaustion, while </a:t>
            </a:r>
            <a:r>
              <a:rPr lang="en-US" b="1" dirty="0"/>
              <a:t>job resources</a:t>
            </a:r>
            <a:r>
              <a:rPr lang="en-US" dirty="0"/>
              <a:t> (staffing, autonomy, supportive leadership, peer support) buffer demands and promote engagement—key for burnout prevention</a:t>
            </a:r>
          </a:p>
          <a:p>
            <a:endParaRPr lang="en-US" dirty="0"/>
          </a:p>
          <a:p>
            <a:r>
              <a:rPr lang="en-CA" dirty="0"/>
              <a:t>https://psycnet.apa.org/fulltext/2024-98655-004.html </a:t>
            </a:r>
          </a:p>
        </p:txBody>
      </p:sp>
      <p:sp>
        <p:nvSpPr>
          <p:cNvPr id="4" name="Slide Number Placeholder 3"/>
          <p:cNvSpPr>
            <a:spLocks noGrp="1"/>
          </p:cNvSpPr>
          <p:nvPr>
            <p:ph type="sldNum" sz="quarter" idx="5"/>
          </p:nvPr>
        </p:nvSpPr>
        <p:spPr/>
        <p:txBody>
          <a:bodyPr/>
          <a:lstStyle/>
          <a:p>
            <a:fld id="{F9BEAA77-2165-4DD0-8A2C-BC57C911E066}" type="slidenum">
              <a:rPr lang="en-CA" smtClean="0"/>
              <a:t>4</a:t>
            </a:fld>
            <a:endParaRPr lang="en-CA"/>
          </a:p>
        </p:txBody>
      </p:sp>
    </p:spTree>
    <p:extLst>
      <p:ext uri="{BB962C8B-B14F-4D97-AF65-F5344CB8AC3E}">
        <p14:creationId xmlns:p14="http://schemas.microsoft.com/office/powerpoint/2010/main" val="386746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second theory I will explore is Health Action process approach — </a:t>
            </a:r>
            <a:r>
              <a:rPr lang="en-US" b="1" i="1" dirty="0"/>
              <a:t>bridge intention → action → maintenance</a:t>
            </a:r>
          </a:p>
          <a:p>
            <a:endParaRPr lang="en-US" b="1" dirty="0"/>
          </a:p>
          <a:p>
            <a:r>
              <a:rPr lang="en-US" b="1" dirty="0"/>
              <a:t>Why this theory:</a:t>
            </a:r>
            <a:r>
              <a:rPr lang="en-US" dirty="0"/>
              <a:t> Many staff </a:t>
            </a:r>
            <a:r>
              <a:rPr lang="en-US" i="1" dirty="0"/>
              <a:t>intend</a:t>
            </a:r>
            <a:r>
              <a:rPr lang="en-US" dirty="0"/>
              <a:t> to be active but don’t translate that into routine. HAPA adds </a:t>
            </a:r>
            <a:r>
              <a:rPr lang="en-US" b="1" dirty="0"/>
              <a:t>action planning, coping planning, and self-efficacy</a:t>
            </a:r>
            <a:r>
              <a:rPr lang="en-US" dirty="0"/>
              <a:t> to close the intention–behavior gap; r</a:t>
            </a:r>
          </a:p>
          <a:p>
            <a:endParaRPr lang="en-US" dirty="0"/>
          </a:p>
          <a:p>
            <a:r>
              <a:rPr lang="en-US" dirty="0"/>
              <a:t>reviews show HAPA- programs increase frequency/duration/intensity. </a:t>
            </a:r>
          </a:p>
          <a:p>
            <a:endParaRPr lang="en-US" b="1" dirty="0"/>
          </a:p>
          <a:p>
            <a:r>
              <a:rPr lang="en-US" b="1" dirty="0"/>
              <a:t>How it informs the program:</a:t>
            </a:r>
            <a:endParaRPr lang="en-US" dirty="0"/>
          </a:p>
          <a:p>
            <a:r>
              <a:rPr lang="en-US" b="1" dirty="0"/>
              <a:t>Action plans:</a:t>
            </a:r>
            <a:r>
              <a:rPr lang="en-US" dirty="0"/>
              <a:t> “When/where/how” micro-plans tied to shift patterns (e.g., 10-minute walk after last patient; stretch set during coil cleaning).</a:t>
            </a:r>
          </a:p>
          <a:p>
            <a:endParaRPr lang="en-US" dirty="0"/>
          </a:p>
          <a:p>
            <a:r>
              <a:rPr lang="en-US" b="1" dirty="0"/>
              <a:t>Coping plans:</a:t>
            </a:r>
            <a:r>
              <a:rPr lang="en-US" dirty="0"/>
              <a:t> pre-decide responses to barriers (overruns, fatigue, weather).</a:t>
            </a:r>
          </a:p>
          <a:p>
            <a:endParaRPr lang="en-US" dirty="0"/>
          </a:p>
          <a:p>
            <a:r>
              <a:rPr lang="en-US" b="1" dirty="0"/>
              <a:t>Self-monitoring:</a:t>
            </a:r>
            <a:r>
              <a:rPr lang="en-US" dirty="0"/>
              <a:t> simple logs or badges; periodic check-ins to recalibrate plans.</a:t>
            </a:r>
          </a:p>
          <a:p>
            <a:endParaRPr lang="en-CA" dirty="0"/>
          </a:p>
        </p:txBody>
      </p:sp>
      <p:sp>
        <p:nvSpPr>
          <p:cNvPr id="4" name="Slide Number Placeholder 3"/>
          <p:cNvSpPr>
            <a:spLocks noGrp="1"/>
          </p:cNvSpPr>
          <p:nvPr>
            <p:ph type="sldNum" sz="quarter" idx="5"/>
          </p:nvPr>
        </p:nvSpPr>
        <p:spPr/>
        <p:txBody>
          <a:bodyPr/>
          <a:lstStyle/>
          <a:p>
            <a:fld id="{F9BEAA77-2165-4DD0-8A2C-BC57C911E066}" type="slidenum">
              <a:rPr lang="en-CA" smtClean="0"/>
              <a:t>5</a:t>
            </a:fld>
            <a:endParaRPr lang="en-CA"/>
          </a:p>
        </p:txBody>
      </p:sp>
    </p:spTree>
    <p:extLst>
      <p:ext uri="{BB962C8B-B14F-4D97-AF65-F5344CB8AC3E}">
        <p14:creationId xmlns:p14="http://schemas.microsoft.com/office/powerpoint/2010/main" val="66334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for you time and attention to my health promotion proposal</a:t>
            </a:r>
          </a:p>
          <a:p>
            <a:endParaRPr lang="en-CA" dirty="0"/>
          </a:p>
        </p:txBody>
      </p:sp>
      <p:sp>
        <p:nvSpPr>
          <p:cNvPr id="4" name="Slide Number Placeholder 3"/>
          <p:cNvSpPr>
            <a:spLocks noGrp="1"/>
          </p:cNvSpPr>
          <p:nvPr>
            <p:ph type="sldNum" sz="quarter" idx="5"/>
          </p:nvPr>
        </p:nvSpPr>
        <p:spPr/>
        <p:txBody>
          <a:bodyPr/>
          <a:lstStyle/>
          <a:p>
            <a:fld id="{F9BEAA77-2165-4DD0-8A2C-BC57C911E066}" type="slidenum">
              <a:rPr lang="en-CA" smtClean="0"/>
              <a:t>6</a:t>
            </a:fld>
            <a:endParaRPr lang="en-CA"/>
          </a:p>
        </p:txBody>
      </p:sp>
    </p:spTree>
    <p:extLst>
      <p:ext uri="{BB962C8B-B14F-4D97-AF65-F5344CB8AC3E}">
        <p14:creationId xmlns:p14="http://schemas.microsoft.com/office/powerpoint/2010/main" val="965169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10/6/2025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Data" Target="../diagrams/data1.xml"/><Relationship Id="rId11" Type="http://schemas.openxmlformats.org/officeDocument/2006/relationships/image" Target="../media/image4.png"/><Relationship Id="rId5" Type="http://schemas.openxmlformats.org/officeDocument/2006/relationships/image" Target="../media/image1.jpeg"/><Relationship Id="rId10" Type="http://schemas.microsoft.com/office/2007/relationships/diagramDrawing" Target="../diagrams/drawing1.xml"/><Relationship Id="rId4" Type="http://schemas.openxmlformats.org/officeDocument/2006/relationships/notesSlide" Target="../notesSlides/notesSlide2.xm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7.gif"/><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9.sv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camrt.ca/wp-content/uploads/2021/10/CAMRT-National-Mental-Health-Survey-2021.pdf" TargetMode="External"/><Relationship Id="rId2" Type="http://schemas.openxmlformats.org/officeDocument/2006/relationships/hyperlink" Target="https://doi.org/10.1037/ocp000037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108B-27AE-88F6-C09C-6ABE123E64BD}"/>
              </a:ext>
            </a:extLst>
          </p:cNvPr>
          <p:cNvSpPr>
            <a:spLocks noGrp="1"/>
          </p:cNvSpPr>
          <p:nvPr>
            <p:ph type="ctrTitle"/>
          </p:nvPr>
        </p:nvSpPr>
        <p:spPr/>
        <p:txBody>
          <a:bodyPr/>
          <a:lstStyle/>
          <a:p>
            <a:r>
              <a:rPr lang="en-US" dirty="0"/>
              <a:t>Beyond the Scan: Preventing Burnout in Medical Imaging</a:t>
            </a:r>
            <a:endParaRPr lang="en-CA" dirty="0"/>
          </a:p>
        </p:txBody>
      </p:sp>
      <p:sp>
        <p:nvSpPr>
          <p:cNvPr id="3" name="Subtitle 2">
            <a:extLst>
              <a:ext uri="{FF2B5EF4-FFF2-40B4-BE49-F238E27FC236}">
                <a16:creationId xmlns:a16="http://schemas.microsoft.com/office/drawing/2014/main" id="{D8B6374B-012F-79A5-1F22-8D1B4E5256BD}"/>
              </a:ext>
            </a:extLst>
          </p:cNvPr>
          <p:cNvSpPr>
            <a:spLocks noGrp="1"/>
          </p:cNvSpPr>
          <p:nvPr>
            <p:ph type="subTitle" idx="1"/>
          </p:nvPr>
        </p:nvSpPr>
        <p:spPr/>
        <p:txBody>
          <a:bodyPr>
            <a:normAutofit fontScale="92500" lnSpcReduction="10000"/>
          </a:bodyPr>
          <a:lstStyle/>
          <a:p>
            <a:r>
              <a:rPr lang="en-CA" dirty="0"/>
              <a:t>Kelsey phelan</a:t>
            </a:r>
          </a:p>
          <a:p>
            <a:r>
              <a:rPr lang="en-CA" dirty="0"/>
              <a:t>Athabasca university</a:t>
            </a:r>
          </a:p>
          <a:p>
            <a:r>
              <a:rPr lang="en-CA" dirty="0"/>
              <a:t>MHST 631</a:t>
            </a:r>
          </a:p>
          <a:p>
            <a:r>
              <a:rPr lang="en-CA" dirty="0"/>
              <a:t>Health Promotion i: foundation</a:t>
            </a:r>
          </a:p>
        </p:txBody>
      </p:sp>
      <p:pic>
        <p:nvPicPr>
          <p:cNvPr id="10" name="Audio 9">
            <a:hlinkClick r:id="" action="ppaction://media"/>
            <a:extLst>
              <a:ext uri="{FF2B5EF4-FFF2-40B4-BE49-F238E27FC236}">
                <a16:creationId xmlns:a16="http://schemas.microsoft.com/office/drawing/2014/main" id="{9F386EFB-A074-0C40-D752-6931E08E249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99990852"/>
      </p:ext>
    </p:extLst>
  </p:cSld>
  <p:clrMapOvr>
    <a:masterClrMapping/>
  </p:clrMapOvr>
  <mc:AlternateContent xmlns:mc="http://schemas.openxmlformats.org/markup-compatibility/2006">
    <mc:Choice xmlns:p14="http://schemas.microsoft.com/office/powerpoint/2010/main" Requires="p14">
      <p:transition spd="slow" p14:dur="2000" advTm="38344"/>
    </mc:Choice>
    <mc:Fallback>
      <p:transition spd="slow" advTm="38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5"/>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EA0A4D-4E76-DEEF-786F-32BAFE7727DC}"/>
              </a:ext>
            </a:extLst>
          </p:cNvPr>
          <p:cNvSpPr>
            <a:spLocks noGrp="1"/>
          </p:cNvSpPr>
          <p:nvPr>
            <p:ph type="title"/>
          </p:nvPr>
        </p:nvSpPr>
        <p:spPr>
          <a:xfrm>
            <a:off x="685801" y="643466"/>
            <a:ext cx="2590799" cy="4995333"/>
          </a:xfrm>
        </p:spPr>
        <p:txBody>
          <a:bodyPr>
            <a:normAutofit/>
          </a:bodyPr>
          <a:lstStyle/>
          <a:p>
            <a:r>
              <a:rPr lang="en-CA">
                <a:solidFill>
                  <a:srgbClr val="FFFFFF"/>
                </a:solidFill>
              </a:rPr>
              <a:t>Burnout in MRTs</a:t>
            </a:r>
          </a:p>
        </p:txBody>
      </p:sp>
      <p:graphicFrame>
        <p:nvGraphicFramePr>
          <p:cNvPr id="5" name="Content Placeholder 2">
            <a:extLst>
              <a:ext uri="{FF2B5EF4-FFF2-40B4-BE49-F238E27FC236}">
                <a16:creationId xmlns:a16="http://schemas.microsoft.com/office/drawing/2014/main" id="{55671EE6-87FD-841A-1934-14A7E26E1A08}"/>
              </a:ext>
            </a:extLst>
          </p:cNvPr>
          <p:cNvGraphicFramePr>
            <a:graphicFrameLocks noGrp="1"/>
          </p:cNvGraphicFramePr>
          <p:nvPr>
            <p:ph idx="1"/>
            <p:extLst>
              <p:ext uri="{D42A27DB-BD31-4B8C-83A1-F6EECF244321}">
                <p14:modId xmlns:p14="http://schemas.microsoft.com/office/powerpoint/2010/main" val="3972136654"/>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Audio 7">
            <a:hlinkClick r:id="" action="ppaction://media"/>
            <a:extLst>
              <a:ext uri="{FF2B5EF4-FFF2-40B4-BE49-F238E27FC236}">
                <a16:creationId xmlns:a16="http://schemas.microsoft.com/office/drawing/2014/main" id="{FF0723F2-418A-6933-0F8E-D544FB4CDB97}"/>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06175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8582"/>
    </mc:Choice>
    <mc:Fallback>
      <p:transition spd="slow" advTm="38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82D8-EE6B-802B-BBC7-8C9D9E42E4F6}"/>
              </a:ext>
            </a:extLst>
          </p:cNvPr>
          <p:cNvSpPr>
            <a:spLocks noGrp="1"/>
          </p:cNvSpPr>
          <p:nvPr>
            <p:ph type="title"/>
          </p:nvPr>
        </p:nvSpPr>
        <p:spPr>
          <a:xfrm>
            <a:off x="7865806" y="643463"/>
            <a:ext cx="3706762" cy="1608124"/>
          </a:xfrm>
        </p:spPr>
        <p:txBody>
          <a:bodyPr>
            <a:normAutofit/>
          </a:bodyPr>
          <a:lstStyle/>
          <a:p>
            <a:r>
              <a:rPr lang="en-CA" dirty="0"/>
              <a:t>Population</a:t>
            </a:r>
          </a:p>
        </p:txBody>
      </p:sp>
      <p:pic>
        <p:nvPicPr>
          <p:cNvPr id="5" name="Picture 4" descr="Colorful carved figures of humans">
            <a:extLst>
              <a:ext uri="{FF2B5EF4-FFF2-40B4-BE49-F238E27FC236}">
                <a16:creationId xmlns:a16="http://schemas.microsoft.com/office/drawing/2014/main" id="{9D808CF2-2CC4-D023-643D-D698F29483D4}"/>
              </a:ext>
            </a:extLst>
          </p:cNvPr>
          <p:cNvPicPr>
            <a:picLocks noChangeAspect="1"/>
          </p:cNvPicPr>
          <p:nvPr/>
        </p:nvPicPr>
        <p:blipFill>
          <a:blip r:embed="rId6"/>
          <a:srcRect l="10881" r="10648" b="-1"/>
          <a:stretch>
            <a:fillRect/>
          </a:stretch>
        </p:blipFill>
        <p:spPr>
          <a:xfrm>
            <a:off x="20" y="975"/>
            <a:ext cx="7552924" cy="6858000"/>
          </a:xfrm>
          <a:prstGeom prst="rect">
            <a:avLst/>
          </a:prstGeom>
        </p:spPr>
      </p:pic>
      <p:sp>
        <p:nvSpPr>
          <p:cNvPr id="3" name="Content Placeholder 2">
            <a:extLst>
              <a:ext uri="{FF2B5EF4-FFF2-40B4-BE49-F238E27FC236}">
                <a16:creationId xmlns:a16="http://schemas.microsoft.com/office/drawing/2014/main" id="{A570E803-C3F4-B5A7-A817-91611C7D30D6}"/>
              </a:ext>
            </a:extLst>
          </p:cNvPr>
          <p:cNvSpPr>
            <a:spLocks noGrp="1"/>
          </p:cNvSpPr>
          <p:nvPr>
            <p:ph idx="1"/>
          </p:nvPr>
        </p:nvSpPr>
        <p:spPr>
          <a:xfrm>
            <a:off x="7865806" y="2251587"/>
            <a:ext cx="3706762" cy="3972232"/>
          </a:xfrm>
        </p:spPr>
        <p:txBody>
          <a:bodyPr>
            <a:normAutofit/>
          </a:bodyPr>
          <a:lstStyle/>
          <a:p>
            <a:r>
              <a:rPr lang="en-CA" dirty="0"/>
              <a:t>Population – Medical Radiation Technologists</a:t>
            </a:r>
          </a:p>
          <a:p>
            <a:r>
              <a:rPr lang="en-CA" dirty="0"/>
              <a:t>QEH Diagnostic Imaging Department </a:t>
            </a:r>
          </a:p>
        </p:txBody>
      </p:sp>
      <p:pic>
        <p:nvPicPr>
          <p:cNvPr id="7" name="Audio 6">
            <a:hlinkClick r:id="" action="ppaction://media"/>
            <a:extLst>
              <a:ext uri="{FF2B5EF4-FFF2-40B4-BE49-F238E27FC236}">
                <a16:creationId xmlns:a16="http://schemas.microsoft.com/office/drawing/2014/main" id="{AC54C6E9-3D4E-2268-BA3E-F50C7A44B9AB}"/>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94341126"/>
      </p:ext>
    </p:extLst>
  </p:cSld>
  <p:clrMapOvr>
    <a:masterClrMapping/>
  </p:clrMapOvr>
  <mc:AlternateContent xmlns:mc="http://schemas.openxmlformats.org/markup-compatibility/2006">
    <mc:Choice xmlns:p14="http://schemas.microsoft.com/office/powerpoint/2010/main" Requires="p14">
      <p:transition spd="slow" p14:dur="2000" advTm="26412"/>
    </mc:Choice>
    <mc:Fallback>
      <p:transition spd="slow" advTm="26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pic>
        <p:nvPicPr>
          <p:cNvPr id="1033" name="Picture 1032">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F207B80-EFD3-0DBE-E5F9-32BC5551902F}"/>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b="1"/>
              <a:t>Job demands-resources theory:</a:t>
            </a:r>
            <a:br>
              <a:rPr lang="en-US" sz="4800" b="1"/>
            </a:br>
            <a:endParaRPr lang="en-US" sz="4800"/>
          </a:p>
        </p:txBody>
      </p:sp>
      <p:pic>
        <p:nvPicPr>
          <p:cNvPr id="1028" name="Picture 4" descr="A diagram of a work flow&#10;&#10;AI-generated content may be incorrect.">
            <a:extLst>
              <a:ext uri="{FF2B5EF4-FFF2-40B4-BE49-F238E27FC236}">
                <a16:creationId xmlns:a16="http://schemas.microsoft.com/office/drawing/2014/main" id="{B8B25185-8E93-9BD1-BF8C-F5DF89BD343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76606" y="1203846"/>
            <a:ext cx="5471927" cy="444594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651E98DA-00EB-29F1-B607-86659A0B3FF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42757411"/>
      </p:ext>
    </p:extLst>
  </p:cSld>
  <p:clrMapOvr>
    <a:masterClrMapping/>
  </p:clrMapOvr>
  <mc:AlternateContent xmlns:mc="http://schemas.openxmlformats.org/markup-compatibility/2006">
    <mc:Choice xmlns:p14="http://schemas.microsoft.com/office/powerpoint/2010/main" Requires="p14">
      <p:transition spd="slow" p14:dur="2000" advTm="23874"/>
    </mc:Choice>
    <mc:Fallback>
      <p:transition spd="slow" advTm="23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AFE4E05-A760-7E26-96A0-27AF3787F040}"/>
              </a:ext>
            </a:extLst>
          </p:cNvPr>
          <p:cNvSpPr>
            <a:spLocks noGrp="1"/>
          </p:cNvSpPr>
          <p:nvPr>
            <p:ph type="title"/>
          </p:nvPr>
        </p:nvSpPr>
        <p:spPr>
          <a:xfrm>
            <a:off x="8180983" y="639097"/>
            <a:ext cx="3352256" cy="3746634"/>
          </a:xfrm>
        </p:spPr>
        <p:txBody>
          <a:bodyPr vert="horz" lIns="91440" tIns="45720" rIns="91440" bIns="45720" rtlCol="0" anchor="b">
            <a:normAutofit/>
          </a:bodyPr>
          <a:lstStyle/>
          <a:p>
            <a:pPr algn="r">
              <a:lnSpc>
                <a:spcPct val="90000"/>
              </a:lnSpc>
            </a:pPr>
            <a:r>
              <a:rPr lang="en-US" sz="4800"/>
              <a:t>Health Action Process Approach (HAPA) </a:t>
            </a:r>
          </a:p>
        </p:txBody>
      </p:sp>
      <p:pic>
        <p:nvPicPr>
          <p:cNvPr id="5" name="Content Placeholder 4">
            <a:extLst>
              <a:ext uri="{FF2B5EF4-FFF2-40B4-BE49-F238E27FC236}">
                <a16:creationId xmlns:a16="http://schemas.microsoft.com/office/drawing/2014/main" id="{54A86B03-7667-6CAA-535B-67FBBEA7208E}"/>
              </a:ext>
            </a:extLst>
          </p:cNvPr>
          <p:cNvPicPr>
            <a:picLocks noChangeAspect="1"/>
          </p:cNvPicPr>
          <p:nvPr/>
        </p:nvPicPr>
        <p:blipFill>
          <a:blip r:embed="rId7"/>
          <a:stretch>
            <a:fillRect/>
          </a:stretch>
        </p:blipFill>
        <p:spPr>
          <a:xfrm>
            <a:off x="629810" y="2419150"/>
            <a:ext cx="6921364" cy="20246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8" name="Audio 7">
            <a:hlinkClick r:id="" action="ppaction://media"/>
            <a:extLst>
              <a:ext uri="{FF2B5EF4-FFF2-40B4-BE49-F238E27FC236}">
                <a16:creationId xmlns:a16="http://schemas.microsoft.com/office/drawing/2014/main" id="{4D248EA4-0DF2-23BA-B4FC-EBBC9DA2699A}"/>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7013453"/>
      </p:ext>
    </p:extLst>
  </p:cSld>
  <p:clrMapOvr>
    <a:masterClrMapping/>
  </p:clrMapOvr>
  <mc:AlternateContent xmlns:mc="http://schemas.openxmlformats.org/markup-compatibility/2006">
    <mc:Choice xmlns:p14="http://schemas.microsoft.com/office/powerpoint/2010/main" Requires="p14">
      <p:transition spd="slow" p14:dur="2000" advTm="56892"/>
    </mc:Choice>
    <mc:Fallback>
      <p:transition spd="slow" advTm="56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17D3-87D2-8487-4BA5-8A1F20B9F478}"/>
              </a:ext>
            </a:extLst>
          </p:cNvPr>
          <p:cNvSpPr>
            <a:spLocks noGrp="1"/>
          </p:cNvSpPr>
          <p:nvPr>
            <p:ph type="title"/>
          </p:nvPr>
        </p:nvSpPr>
        <p:spPr>
          <a:xfrm>
            <a:off x="7865806" y="643463"/>
            <a:ext cx="3706762" cy="1608124"/>
          </a:xfrm>
        </p:spPr>
        <p:txBody>
          <a:bodyPr>
            <a:normAutofit/>
          </a:bodyPr>
          <a:lstStyle/>
          <a:p>
            <a:r>
              <a:rPr lang="en-CA" sz="7200" dirty="0"/>
              <a:t>Thanks</a:t>
            </a:r>
          </a:p>
        </p:txBody>
      </p:sp>
      <p:pic>
        <p:nvPicPr>
          <p:cNvPr id="7" name="Graphic 6" descr="Smiling Face with No Fill">
            <a:extLst>
              <a:ext uri="{FF2B5EF4-FFF2-40B4-BE49-F238E27FC236}">
                <a16:creationId xmlns:a16="http://schemas.microsoft.com/office/drawing/2014/main" id="{DE7324BE-EAE9-DB58-827A-56D5CB794C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2225" y="643463"/>
            <a:ext cx="5580356"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6" name="Audio 5">
            <a:hlinkClick r:id="" action="ppaction://media"/>
            <a:extLst>
              <a:ext uri="{FF2B5EF4-FFF2-40B4-BE49-F238E27FC236}">
                <a16:creationId xmlns:a16="http://schemas.microsoft.com/office/drawing/2014/main" id="{99C01432-B186-7AE8-AB06-BC478EB9415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87500" t="-287500" r="-287500" b="-28750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31953260"/>
      </p:ext>
    </p:extLst>
  </p:cSld>
  <p:clrMapOvr>
    <a:masterClrMapping/>
  </p:clrMapOvr>
  <mc:AlternateContent xmlns:mc="http://schemas.openxmlformats.org/markup-compatibility/2006">
    <mc:Choice xmlns:p14="http://schemas.microsoft.com/office/powerpoint/2010/main" Requires="p14">
      <p:transition spd="slow" p14:dur="2000" advTm="4717"/>
    </mc:Choice>
    <mc:Fallback>
      <p:transition spd="slow" advTm="4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DD85-534D-8747-B7B3-F9F81015D4BE}"/>
              </a:ext>
            </a:extLst>
          </p:cNvPr>
          <p:cNvSpPr>
            <a:spLocks noGrp="1"/>
          </p:cNvSpPr>
          <p:nvPr>
            <p:ph type="title"/>
          </p:nvPr>
        </p:nvSpPr>
        <p:spPr>
          <a:xfrm>
            <a:off x="1090535" y="569626"/>
            <a:ext cx="10131425" cy="1496241"/>
          </a:xfrm>
        </p:spPr>
        <p:txBody>
          <a:bodyPr/>
          <a:lstStyle/>
          <a:p>
            <a:pPr algn="ctr"/>
            <a:r>
              <a:rPr lang="en-CA" dirty="0"/>
              <a:t>References</a:t>
            </a:r>
          </a:p>
        </p:txBody>
      </p:sp>
      <p:sp>
        <p:nvSpPr>
          <p:cNvPr id="3" name="Content Placeholder 2">
            <a:extLst>
              <a:ext uri="{FF2B5EF4-FFF2-40B4-BE49-F238E27FC236}">
                <a16:creationId xmlns:a16="http://schemas.microsoft.com/office/drawing/2014/main" id="{F30A7FC4-98B6-2186-89C8-42A1105CF124}"/>
              </a:ext>
            </a:extLst>
          </p:cNvPr>
          <p:cNvSpPr>
            <a:spLocks noGrp="1"/>
          </p:cNvSpPr>
          <p:nvPr>
            <p:ph idx="1"/>
          </p:nvPr>
        </p:nvSpPr>
        <p:spPr>
          <a:xfrm>
            <a:off x="1030287" y="2142067"/>
            <a:ext cx="10131425" cy="3649133"/>
          </a:xfrm>
        </p:spPr>
        <p:txBody>
          <a:bodyPr/>
          <a:lstStyle/>
          <a:p>
            <a:pPr marL="0" indent="0">
              <a:buNone/>
            </a:pPr>
            <a:r>
              <a:rPr lang="en-US" dirty="0"/>
              <a:t>Bakker, A. B., &amp; Demerouti, E. (2024). Job demands–resources theory: Frequently Asked Questions. </a:t>
            </a:r>
            <a:r>
              <a:rPr lang="en-US" i="1" dirty="0"/>
              <a:t>Journal of Occupational Health Psychology, 29</a:t>
            </a:r>
            <a:r>
              <a:rPr lang="en-US" dirty="0"/>
              <a:t>(3), 188–200. </a:t>
            </a:r>
            <a:r>
              <a:rPr lang="en-US" dirty="0">
                <a:hlinkClick r:id="rId2"/>
              </a:rPr>
              <a:t>https://doi.org/10.1037/ocp0000376</a:t>
            </a:r>
            <a:endParaRPr lang="en-US" dirty="0"/>
          </a:p>
          <a:p>
            <a:pPr marL="0" indent="0">
              <a:buNone/>
            </a:pPr>
            <a:endParaRPr lang="en-US" dirty="0"/>
          </a:p>
          <a:p>
            <a:pPr marL="0" indent="0">
              <a:buNone/>
            </a:pPr>
            <a:r>
              <a:rPr lang="en-US" dirty="0"/>
              <a:t>Canadian Association of Medical Radiation Technologists. (2021). </a:t>
            </a:r>
            <a:r>
              <a:rPr lang="en-US" i="1" dirty="0"/>
              <a:t>CAMRT Mental Health Survey 2021</a:t>
            </a:r>
            <a:r>
              <a:rPr lang="en-US" dirty="0"/>
              <a:t>.  </a:t>
            </a:r>
            <a:r>
              <a:rPr lang="en-US" u="sng" dirty="0">
                <a:hlinkClick r:id="rId3"/>
              </a:rPr>
              <a:t>https://www.camrt.ca/wp-content/uploads/2021/10/CAMRT-National-Mental-Health-Survey-2021.pdf</a:t>
            </a:r>
            <a:endParaRPr lang="en-US" u="sng" dirty="0"/>
          </a:p>
          <a:p>
            <a:pPr marL="0" indent="0">
              <a:buNone/>
            </a:pPr>
            <a:endParaRPr lang="en-US" u="sng" dirty="0"/>
          </a:p>
          <a:p>
            <a:pPr marL="0" indent="0">
              <a:buNone/>
            </a:pPr>
            <a:r>
              <a:rPr lang="en-US" dirty="0"/>
              <a:t>Zhang, C.-Q., Zhang, R., Schwarzer, R., &amp; Hagger, M. S. (2019). A meta-analysis of the health action process </a:t>
            </a:r>
            <a:r>
              <a:rPr lang="en-US" dirty="0" err="1"/>
              <a:t>approach.</a:t>
            </a:r>
            <a:r>
              <a:rPr lang="en-US" i="1" dirty="0" err="1"/>
              <a:t>Health</a:t>
            </a:r>
            <a:r>
              <a:rPr lang="en-US" i="1" dirty="0"/>
              <a:t> Psychology, 38</a:t>
            </a:r>
            <a:r>
              <a:rPr lang="en-US" dirty="0"/>
              <a:t>(7), 623–637. https://doi.org/10.1037/hea0000728</a:t>
            </a:r>
            <a:endParaRPr lang="en-CA" dirty="0"/>
          </a:p>
        </p:txBody>
      </p:sp>
    </p:spTree>
    <p:extLst>
      <p:ext uri="{BB962C8B-B14F-4D97-AF65-F5344CB8AC3E}">
        <p14:creationId xmlns:p14="http://schemas.microsoft.com/office/powerpoint/2010/main" val="4217677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{ACBC8CEE-B95F-4977-B7FE-2E86DA86EC3C}TFb5ae2469-0bae-4978-b0e0-39dd046150ff9a115ede-a9c3cc5252b0</Template>
  <TotalTime>2831</TotalTime>
  <Words>714</Words>
  <Application>Microsoft Office PowerPoint</Application>
  <PresentationFormat>Widescreen</PresentationFormat>
  <Paragraphs>74</Paragraphs>
  <Slides>7</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Celestial</vt:lpstr>
      <vt:lpstr>Beyond the Scan: Preventing Burnout in Medical Imaging</vt:lpstr>
      <vt:lpstr>Burnout in MRTs</vt:lpstr>
      <vt:lpstr>Population</vt:lpstr>
      <vt:lpstr>Job demands-resources theory: </vt:lpstr>
      <vt:lpstr>Health Action Process Approach (HAPA) </vt:lpstr>
      <vt:lpstr>Thanks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Power</dc:creator>
  <cp:lastModifiedBy>Ryan Power</cp:lastModifiedBy>
  <cp:revision>1</cp:revision>
  <dcterms:created xsi:type="dcterms:W3CDTF">2025-10-06T23:12:38Z</dcterms:created>
  <dcterms:modified xsi:type="dcterms:W3CDTF">2025-10-08T22:24:29Z</dcterms:modified>
</cp:coreProperties>
</file>